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26"/>
  </p:notesMasterIdLst>
  <p:handoutMasterIdLst>
    <p:handoutMasterId r:id="rId27"/>
  </p:handoutMasterIdLst>
  <p:sldIdLst>
    <p:sldId id="256"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8" userDrawn="1">
          <p15:clr>
            <a:srgbClr val="A4A3A4"/>
          </p15:clr>
        </p15:guide>
        <p15:guide id="2" pos="37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0"/>
    <a:srgbClr val="2596A5"/>
    <a:srgbClr val="002649"/>
    <a:srgbClr val="385B94"/>
    <a:srgbClr val="204786"/>
    <a:srgbClr val="3A5D95"/>
    <a:srgbClr val="3D5F96"/>
    <a:srgbClr val="2C518D"/>
    <a:srgbClr val="E6E6E6"/>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showGuides="1">
      <p:cViewPr varScale="1">
        <p:scale>
          <a:sx n="57" d="100"/>
          <a:sy n="57" d="100"/>
        </p:scale>
        <p:origin x="72" y="390"/>
      </p:cViewPr>
      <p:guideLst>
        <p:guide orient="horz" pos="2968"/>
        <p:guide pos="378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4701E3-7D11-974C-9D1F-0ED82FA80F9F}" type="datetime1">
              <a:rPr lang="en-US" smtClean="0"/>
              <a:t>4/19/2020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07216D-8D30-904E-B504-EB5D9367484A}" type="slidenum">
              <a:rPr lang="en-US" smtClean="0"/>
              <a:t>‹#›</a:t>
            </a:fld>
            <a:endParaRPr lang="en-US"/>
          </a:p>
        </p:txBody>
      </p:sp>
    </p:spTree>
    <p:extLst>
      <p:ext uri="{BB962C8B-B14F-4D97-AF65-F5344CB8AC3E}">
        <p14:creationId xmlns:p14="http://schemas.microsoft.com/office/powerpoint/2010/main" val="38210595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EAB8F8-0FFB-0249-B0DA-9E0C67A73EA7}" type="datetime1">
              <a:rPr lang="en-US" smtClean="0"/>
              <a:t>4/19/2020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7EF5FE-E785-6947-BEFE-63CF3DEF6A7D}" type="slidenum">
              <a:rPr lang="en-US" smtClean="0"/>
              <a:t>‹#›</a:t>
            </a:fld>
            <a:endParaRPr lang="en-US"/>
          </a:p>
        </p:txBody>
      </p:sp>
    </p:spTree>
    <p:extLst>
      <p:ext uri="{BB962C8B-B14F-4D97-AF65-F5344CB8AC3E}">
        <p14:creationId xmlns:p14="http://schemas.microsoft.com/office/powerpoint/2010/main" val="254515717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2456" y="1443853"/>
            <a:ext cx="9116036" cy="1470025"/>
          </a:xfrm>
        </p:spPr>
        <p:txBody>
          <a:bodyPr>
            <a:normAutofit/>
          </a:bodyPr>
          <a:lstStyle>
            <a:lvl1pPr algn="l">
              <a:defRPr sz="3600">
                <a:solidFill>
                  <a:srgbClr val="005CB0"/>
                </a:solidFill>
                <a:latin typeface="+mj-lt"/>
                <a:ea typeface="Roboto" panose="020000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72456" y="3592983"/>
            <a:ext cx="9116037" cy="1752600"/>
          </a:xfrm>
        </p:spPr>
        <p:txBody>
          <a:bodyPr/>
          <a:lstStyle>
            <a:lvl1pPr marL="0" indent="0" algn="l">
              <a:buNone/>
              <a:defRPr>
                <a:solidFill>
                  <a:srgbClr val="005CB0"/>
                </a:solidFill>
                <a:latin typeface="+mn-lt"/>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BF81DC-C4AA-A741-8D16-1F5C3FE04CA4}"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01A9-8282-734E-84DD-1048AEE32E09}" type="slidenum">
              <a:rPr lang="en-US" smtClean="0"/>
              <a:t>‹#›</a:t>
            </a:fld>
            <a:endParaRPr lang="en-US"/>
          </a:p>
        </p:txBody>
      </p:sp>
      <p:sp>
        <p:nvSpPr>
          <p:cNvPr id="9" name="Rectangle 8"/>
          <p:cNvSpPr/>
          <p:nvPr userDrawn="1"/>
        </p:nvSpPr>
        <p:spPr>
          <a:xfrm>
            <a:off x="0" y="11294"/>
            <a:ext cx="12192000" cy="291608"/>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357553"/>
            <a:ext cx="12192000" cy="36576"/>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758140"/>
            <a:ext cx="12192000" cy="54864"/>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675458"/>
            <a:ext cx="12192000" cy="36576"/>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5277" y="593716"/>
            <a:ext cx="1699781" cy="155448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31956" y="4537726"/>
            <a:ext cx="886423" cy="155448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7927" y="2514600"/>
            <a:ext cx="1554480" cy="1554480"/>
          </a:xfrm>
          <a:prstGeom prst="rect">
            <a:avLst/>
          </a:prstGeom>
        </p:spPr>
      </p:pic>
    </p:spTree>
    <p:extLst>
      <p:ext uri="{BB962C8B-B14F-4D97-AF65-F5344CB8AC3E}">
        <p14:creationId xmlns:p14="http://schemas.microsoft.com/office/powerpoint/2010/main" val="274591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433FBF26-31B4-004D-BC29-FB29C6967BFD}"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93533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descr="PPT Title Page-noType.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
            <a:ext cx="12192000" cy="6859675"/>
          </a:xfrm>
          <a:prstGeom prst="rect">
            <a:avLst/>
          </a:prstGeom>
        </p:spPr>
      </p:pic>
      <p:sp>
        <p:nvSpPr>
          <p:cNvPr id="7" name="Date Placeholder 6"/>
          <p:cNvSpPr>
            <a:spLocks noGrp="1"/>
          </p:cNvSpPr>
          <p:nvPr>
            <p:ph type="dt" sz="half" idx="10"/>
          </p:nvPr>
        </p:nvSpPr>
        <p:spPr/>
        <p:txBody>
          <a:bodyPr/>
          <a:lstStyle/>
          <a:p>
            <a:fld id="{5AEBE64E-024E-BD4B-9347-CAC3A2D7BC14}" type="datetime1">
              <a:rPr lang="en-US" smtClean="0"/>
              <a:t>4/19/2020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601A9-8282-734E-84DD-1048AEE32E09}" type="slidenum">
              <a:rPr lang="en-US" smtClean="0"/>
              <a:t>‹#›</a:t>
            </a:fld>
            <a:endParaRPr lang="en-US" dirty="0"/>
          </a:p>
        </p:txBody>
      </p:sp>
      <p:sp>
        <p:nvSpPr>
          <p:cNvPr id="10" name="Title 9"/>
          <p:cNvSpPr>
            <a:spLocks noGrp="1"/>
          </p:cNvSpPr>
          <p:nvPr>
            <p:ph type="title"/>
          </p:nvPr>
        </p:nvSpPr>
        <p:spPr>
          <a:xfrm>
            <a:off x="2751589" y="357553"/>
            <a:ext cx="8830811"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7747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A8E4338-B3AC-6647-A1BD-1A46D2ECCF11}"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12" y="6356369"/>
            <a:ext cx="2211113" cy="365125"/>
          </a:xfrm>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183569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424C3565-B782-1B42-A544-894B37D75649}" type="datetime1">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262819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3753"/>
            <a:ext cx="109728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EBBCD72-A4C5-F745-9BF0-511072283483}"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253733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92113"/>
            <a:ext cx="109728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36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09600" y="22764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80" y="1636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93380" y="22764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5BE9D82-CE27-8946-AE4D-298F03F836FB}" type="datetime1">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396483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71853"/>
            <a:ext cx="109728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CD28FFB-5B71-DC49-A458-88DC8B27CE18}" type="datetime1">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264751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500A6-04F1-E24A-B408-E5AF9E78A0A8}" type="datetime1">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212825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447674"/>
            <a:ext cx="4011084" cy="987425"/>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447675"/>
            <a:ext cx="6815667" cy="56785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E2910E8-13B6-2944-BEEC-71DA58E6E109}" type="datetime1">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601A9-8282-734E-84DD-1048AEE32E09}" type="slidenum">
              <a:rPr lang="en-US" smtClean="0"/>
              <a:t>‹#›</a:t>
            </a:fld>
            <a:endParaRPr lang="en-US"/>
          </a:p>
        </p:txBody>
      </p:sp>
    </p:spTree>
    <p:extLst>
      <p:ext uri="{BB962C8B-B14F-4D97-AF65-F5344CB8AC3E}">
        <p14:creationId xmlns:p14="http://schemas.microsoft.com/office/powerpoint/2010/main" val="210488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7553"/>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1409"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BE64E-024E-BD4B-9347-CAC3A2D7BC14}" type="datetime1">
              <a:rPr lang="en-US" smtClean="0"/>
              <a:t>4/19/2020</a:t>
            </a:fld>
            <a:endParaRPr lang="en-US" dirty="0"/>
          </a:p>
        </p:txBody>
      </p:sp>
      <p:sp>
        <p:nvSpPr>
          <p:cNvPr id="5" name="Footer Placeholder 4"/>
          <p:cNvSpPr>
            <a:spLocks noGrp="1"/>
          </p:cNvSpPr>
          <p:nvPr>
            <p:ph type="ftr" sz="quarter" idx="3"/>
          </p:nvPr>
        </p:nvSpPr>
        <p:spPr>
          <a:xfrm>
            <a:off x="4489975"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601A9-8282-734E-84DD-1048AEE32E09}" type="slidenum">
              <a:rPr lang="en-US" smtClean="0"/>
              <a:t>‹#›</a:t>
            </a:fld>
            <a:endParaRPr lang="en-US" dirty="0"/>
          </a:p>
        </p:txBody>
      </p:sp>
      <p:sp>
        <p:nvSpPr>
          <p:cNvPr id="8" name="Rectangle 7"/>
          <p:cNvSpPr/>
          <p:nvPr userDrawn="1"/>
        </p:nvSpPr>
        <p:spPr>
          <a:xfrm>
            <a:off x="0" y="11294"/>
            <a:ext cx="12192000" cy="291608"/>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357553"/>
            <a:ext cx="12192000" cy="36576"/>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6758140"/>
            <a:ext cx="12192000" cy="54864"/>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0" y="6675458"/>
            <a:ext cx="12192000" cy="36576"/>
          </a:xfrm>
          <a:prstGeom prst="rect">
            <a:avLst/>
          </a:prstGeom>
          <a:solidFill>
            <a:srgbClr val="005CB0"/>
          </a:solidFill>
          <a:ln>
            <a:solidFill>
              <a:srgbClr val="005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7389" y="5569034"/>
            <a:ext cx="521425" cy="914400"/>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4739" y="5569034"/>
            <a:ext cx="999872" cy="914400"/>
          </a:xfrm>
          <a:prstGeom prst="rect">
            <a:avLst/>
          </a:prstGeom>
        </p:spPr>
      </p:pic>
    </p:spTree>
    <p:extLst>
      <p:ext uri="{BB962C8B-B14F-4D97-AF65-F5344CB8AC3E}">
        <p14:creationId xmlns:p14="http://schemas.microsoft.com/office/powerpoint/2010/main" val="1882226791"/>
      </p:ext>
    </p:extLst>
  </p:cSld>
  <p:clrMap bg1="lt1" tx1="dk1" bg2="lt2" tx2="dk2" accent1="accent1" accent2="accent2" accent3="accent3" accent4="accent4" accent5="accent5" accent6="accent6" hlink="hlink" folHlink="folHlink"/>
  <p:sldLayoutIdLst>
    <p:sldLayoutId id="2147483686" r:id="rId1"/>
    <p:sldLayoutId id="2147483695"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rgbClr val="005CB0"/>
          </a:solidFill>
          <a:latin typeface="+mj-lt"/>
          <a:ea typeface="Roboto" panose="02000000000000000000" pitchFamily="2" charset="0"/>
          <a:cs typeface="+mj-cs"/>
        </a:defRPr>
      </a:lvl1pPr>
    </p:titleStyle>
    <p:bodyStyle>
      <a:lvl1pPr marL="342900" indent="-342900" algn="l" defTabSz="457200" rtl="0" eaLnBrk="1" latinLnBrk="0" hangingPunct="1">
        <a:spcBef>
          <a:spcPct val="20000"/>
        </a:spcBef>
        <a:buFont typeface="Arial"/>
        <a:buChar char="•"/>
        <a:defRPr sz="2800" kern="1200">
          <a:solidFill>
            <a:srgbClr val="005CB0"/>
          </a:solidFill>
          <a:latin typeface="+mn-lt"/>
          <a:ea typeface="Roboto" panose="02000000000000000000" pitchFamily="2" charset="0"/>
          <a:cs typeface="+mn-cs"/>
        </a:defRPr>
      </a:lvl1pPr>
      <a:lvl2pPr marL="742950" indent="-285750" algn="l" defTabSz="457200" rtl="0" eaLnBrk="1" latinLnBrk="0" hangingPunct="1">
        <a:spcBef>
          <a:spcPct val="20000"/>
        </a:spcBef>
        <a:buFont typeface="Arial"/>
        <a:buChar char="–"/>
        <a:defRPr sz="2400" kern="1200">
          <a:solidFill>
            <a:srgbClr val="005CB0"/>
          </a:solidFill>
          <a:latin typeface="+mn-lt"/>
          <a:ea typeface="Roboto" panose="02000000000000000000" pitchFamily="2" charset="0"/>
          <a:cs typeface="+mn-cs"/>
        </a:defRPr>
      </a:lvl2pPr>
      <a:lvl3pPr marL="1143000" indent="-228600" algn="l" defTabSz="457200" rtl="0" eaLnBrk="1" latinLnBrk="0" hangingPunct="1">
        <a:spcBef>
          <a:spcPct val="20000"/>
        </a:spcBef>
        <a:buFont typeface="Arial"/>
        <a:buChar char="•"/>
        <a:defRPr sz="2400" kern="1200">
          <a:solidFill>
            <a:srgbClr val="005CB0"/>
          </a:solidFill>
          <a:latin typeface="+mn-lt"/>
          <a:ea typeface="Roboto" panose="02000000000000000000" pitchFamily="2" charset="0"/>
          <a:cs typeface="+mn-cs"/>
        </a:defRPr>
      </a:lvl3pPr>
      <a:lvl4pPr marL="1600200" indent="-228600" algn="l" defTabSz="457200" rtl="0" eaLnBrk="1" latinLnBrk="0" hangingPunct="1">
        <a:spcBef>
          <a:spcPct val="20000"/>
        </a:spcBef>
        <a:buFont typeface="Arial"/>
        <a:buChar char="–"/>
        <a:defRPr sz="2000" kern="1200">
          <a:solidFill>
            <a:srgbClr val="005CB0"/>
          </a:solidFill>
          <a:latin typeface="+mn-lt"/>
          <a:ea typeface="Roboto" panose="02000000000000000000" pitchFamily="2" charset="0"/>
          <a:cs typeface="+mn-cs"/>
        </a:defRPr>
      </a:lvl4pPr>
      <a:lvl5pPr marL="2057400" indent="-228600" algn="l" defTabSz="457200" rtl="0" eaLnBrk="1" latinLnBrk="0" hangingPunct="1">
        <a:spcBef>
          <a:spcPct val="20000"/>
        </a:spcBef>
        <a:buFont typeface="Arial"/>
        <a:buChar char="»"/>
        <a:defRPr sz="2000" kern="1200">
          <a:solidFill>
            <a:srgbClr val="005CB0"/>
          </a:solidFill>
          <a:latin typeface="+mn-lt"/>
          <a:ea typeface="Roboto" panose="02000000000000000000" pitchFamily="2"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hyperlink" Target="https://www.cdc.gov/coronavirus/2019-ncov/community/organizations/cleaning-disinfection.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mailto:Heather.meador@linncounty.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redcap.idph.state.ia.us/surveys/?s=NRJ4FDMDP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LINN COUNTY PUBLIC HEALTH</a:t>
            </a:r>
            <a:endParaRPr lang="en-US" dirty="0"/>
          </a:p>
        </p:txBody>
      </p:sp>
      <p:sp>
        <p:nvSpPr>
          <p:cNvPr id="3" name="Subtitle 2"/>
          <p:cNvSpPr>
            <a:spLocks noGrp="1"/>
          </p:cNvSpPr>
          <p:nvPr>
            <p:ph type="subTitle" idx="1"/>
          </p:nvPr>
        </p:nvSpPr>
        <p:spPr/>
        <p:txBody>
          <a:bodyPr/>
          <a:lstStyle/>
          <a:p>
            <a:r>
              <a:rPr lang="en-US" dirty="0"/>
              <a:t>COVID-19 Response for the Business Community	</a:t>
            </a:r>
            <a:endParaRPr lang="en-US" dirty="0" smtClean="0"/>
          </a:p>
          <a:p>
            <a:r>
              <a:rPr lang="en-US" sz="2000" dirty="0"/>
              <a:t>April 17, 2020</a:t>
            </a:r>
          </a:p>
        </p:txBody>
      </p:sp>
    </p:spTree>
    <p:extLst>
      <p:ext uri="{BB962C8B-B14F-4D97-AF65-F5344CB8AC3E}">
        <p14:creationId xmlns:p14="http://schemas.microsoft.com/office/powerpoint/2010/main" val="121721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Exclude </a:t>
            </a:r>
            <a:r>
              <a:rPr lang="en-US" dirty="0"/>
              <a:t>all employees </a:t>
            </a:r>
            <a:r>
              <a:rPr lang="en-US" dirty="0" smtClean="0"/>
              <a:t>reporting </a:t>
            </a:r>
            <a:r>
              <a:rPr lang="en-US" dirty="0"/>
              <a:t>fever or respiratory symptoms (these cases will be directed to stay home and isolate themselves from other people and animals in the home) until they: </a:t>
            </a:r>
          </a:p>
          <a:p>
            <a:pPr lvl="1"/>
            <a:r>
              <a:rPr lang="en-US" dirty="0" smtClean="0"/>
              <a:t>Have </a:t>
            </a:r>
            <a:r>
              <a:rPr lang="en-US" dirty="0"/>
              <a:t>had no fever for at least 72 hours (that is three full days of no fever without the use of medicine that reduces fevers) </a:t>
            </a:r>
            <a:r>
              <a:rPr lang="en-US" b="1" dirty="0"/>
              <a:t>AND </a:t>
            </a:r>
            <a:endParaRPr lang="en-US" dirty="0"/>
          </a:p>
          <a:p>
            <a:pPr lvl="1"/>
            <a:r>
              <a:rPr lang="en-US" dirty="0" smtClean="0"/>
              <a:t>Other </a:t>
            </a:r>
            <a:r>
              <a:rPr lang="en-US" dirty="0"/>
              <a:t>symptoms have improved (for example, when your cough or shortness of breath have improved) </a:t>
            </a:r>
            <a:r>
              <a:rPr lang="en-US" b="1" dirty="0"/>
              <a:t>AND </a:t>
            </a:r>
            <a:endParaRPr lang="en-US" dirty="0"/>
          </a:p>
          <a:p>
            <a:pPr lvl="1"/>
            <a:r>
              <a:rPr lang="en-US" dirty="0" smtClean="0"/>
              <a:t>At </a:t>
            </a:r>
            <a:r>
              <a:rPr lang="en-US" dirty="0"/>
              <a:t>least 7 days have passed since your symptoms first appeared. </a:t>
            </a:r>
          </a:p>
          <a:p>
            <a:endParaRPr lang="en-US" dirty="0"/>
          </a:p>
        </p:txBody>
      </p:sp>
    </p:spTree>
    <p:extLst>
      <p:ext uri="{BB962C8B-B14F-4D97-AF65-F5344CB8AC3E}">
        <p14:creationId xmlns:p14="http://schemas.microsoft.com/office/powerpoint/2010/main" val="18445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sz="3200" dirty="0" smtClean="0"/>
              <a:t>Linn County Public Health does not want our county business leaders to wait for 10% or greater of your employees to become ill. </a:t>
            </a:r>
          </a:p>
          <a:p>
            <a:pPr lvl="1"/>
            <a:r>
              <a:rPr lang="en-US" sz="2800" dirty="0" smtClean="0"/>
              <a:t>Call us if you are seeing trends. </a:t>
            </a:r>
          </a:p>
          <a:p>
            <a:pPr lvl="1"/>
            <a:r>
              <a:rPr lang="en-US" sz="2800" dirty="0" smtClean="0"/>
              <a:t>If we have a case of COVID-19 in a Linn County resident, we talk to the resident and obtain permission to contact employers.  </a:t>
            </a:r>
            <a:endParaRPr lang="en-US" sz="2800" dirty="0"/>
          </a:p>
        </p:txBody>
      </p:sp>
    </p:spTree>
    <p:extLst>
      <p:ext uri="{BB962C8B-B14F-4D97-AF65-F5344CB8AC3E}">
        <p14:creationId xmlns:p14="http://schemas.microsoft.com/office/powerpoint/2010/main" val="382259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the Outbreak:</a:t>
            </a:r>
            <a:endParaRPr lang="en-US" dirty="0"/>
          </a:p>
        </p:txBody>
      </p:sp>
      <p:sp>
        <p:nvSpPr>
          <p:cNvPr id="3" name="Content Placeholder 2"/>
          <p:cNvSpPr>
            <a:spLocks noGrp="1"/>
          </p:cNvSpPr>
          <p:nvPr>
            <p:ph idx="1"/>
          </p:nvPr>
        </p:nvSpPr>
        <p:spPr/>
        <p:txBody>
          <a:bodyPr>
            <a:normAutofit/>
          </a:bodyPr>
          <a:lstStyle/>
          <a:p>
            <a:r>
              <a:rPr lang="en-US" sz="3200" dirty="0"/>
              <a:t>Coordinate with your occupational health provider to define a pathway to test symptomatic employees. </a:t>
            </a:r>
          </a:p>
          <a:p>
            <a:pPr lvl="1"/>
            <a:r>
              <a:rPr lang="en-US" sz="2800" dirty="0" smtClean="0"/>
              <a:t>Public </a:t>
            </a:r>
            <a:r>
              <a:rPr lang="en-US" sz="2800" dirty="0"/>
              <a:t>health will approve State Hygienic Laboratory testing for symptomatic employees during outbreaks. </a:t>
            </a:r>
          </a:p>
          <a:p>
            <a:pPr lvl="1"/>
            <a:r>
              <a:rPr lang="en-US" sz="2800" dirty="0" smtClean="0"/>
              <a:t>The </a:t>
            </a:r>
            <a:r>
              <a:rPr lang="en-US" sz="2800" dirty="0"/>
              <a:t>occupational health provider or employees’ personal health providers will be responsible for collecting the nasopharyngeal swab for testing and following-up for medical care as needed. </a:t>
            </a:r>
          </a:p>
          <a:p>
            <a:endParaRPr lang="en-US" dirty="0"/>
          </a:p>
        </p:txBody>
      </p:sp>
    </p:spTree>
    <p:extLst>
      <p:ext uri="{BB962C8B-B14F-4D97-AF65-F5344CB8AC3E}">
        <p14:creationId xmlns:p14="http://schemas.microsoft.com/office/powerpoint/2010/main" val="17734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Outbreak</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When employees test positive for COVID-19 infection, public health and occupational health will work jointly to investigate cases and identify the following contacts: </a:t>
            </a:r>
          </a:p>
          <a:p>
            <a:pPr lvl="1"/>
            <a:r>
              <a:rPr lang="en-US" dirty="0" smtClean="0">
                <a:latin typeface="Arial" panose="020B0604020202020204" pitchFamily="34" charset="0"/>
                <a:cs typeface="Arial" panose="020B0604020202020204" pitchFamily="34" charset="0"/>
              </a:rPr>
              <a:t>household </a:t>
            </a:r>
            <a:r>
              <a:rPr lang="en-US" dirty="0">
                <a:latin typeface="Arial" panose="020B0604020202020204" pitchFamily="34" charset="0"/>
                <a:cs typeface="Arial" panose="020B0604020202020204" pitchFamily="34" charset="0"/>
              </a:rPr>
              <a:t>contacts, </a:t>
            </a:r>
          </a:p>
          <a:p>
            <a:pPr lvl="1"/>
            <a:r>
              <a:rPr lang="en-US" dirty="0" smtClean="0">
                <a:latin typeface="Arial" panose="020B0604020202020204" pitchFamily="34" charset="0"/>
                <a:cs typeface="Arial" panose="020B0604020202020204" pitchFamily="34" charset="0"/>
              </a:rPr>
              <a:t>rideshare </a:t>
            </a:r>
            <a:r>
              <a:rPr lang="en-US" dirty="0">
                <a:latin typeface="Arial" panose="020B0604020202020204" pitchFamily="34" charset="0"/>
                <a:cs typeface="Arial" panose="020B0604020202020204" pitchFamily="34" charset="0"/>
              </a:rPr>
              <a:t>partners, and </a:t>
            </a:r>
          </a:p>
          <a:p>
            <a:pPr lvl="1"/>
            <a:r>
              <a:rPr lang="en-US" dirty="0" smtClean="0">
                <a:latin typeface="Arial" panose="020B0604020202020204" pitchFamily="34" charset="0"/>
                <a:cs typeface="Arial" panose="020B0604020202020204" pitchFamily="34" charset="0"/>
              </a:rPr>
              <a:t>co-workers </a:t>
            </a:r>
            <a:r>
              <a:rPr lang="en-US" dirty="0">
                <a:latin typeface="Arial" panose="020B0604020202020204" pitchFamily="34" charset="0"/>
                <a:cs typeface="Arial" panose="020B0604020202020204" pitchFamily="34" charset="0"/>
              </a:rPr>
              <a:t>with prolonged contact (within 6 feet of the case for at least 30 minutes). </a:t>
            </a:r>
          </a:p>
          <a:p>
            <a:pPr marL="0" indent="0" algn="ctr">
              <a:buNone/>
            </a:pPr>
            <a:r>
              <a:rPr lang="en-US" i="1" dirty="0">
                <a:latin typeface="Arial" panose="020B0604020202020204" pitchFamily="34" charset="0"/>
                <a:cs typeface="Arial" panose="020B0604020202020204" pitchFamily="34" charset="0"/>
              </a:rPr>
              <a:t>All of these contacts will be directed to stay at home and isolate themselves from other people and animals in the home for 14 days after the last known exposure to a person with COVID-19. </a:t>
            </a:r>
          </a:p>
        </p:txBody>
      </p:sp>
    </p:spTree>
    <p:extLst>
      <p:ext uri="{BB962C8B-B14F-4D97-AF65-F5344CB8AC3E}">
        <p14:creationId xmlns:p14="http://schemas.microsoft.com/office/powerpoint/2010/main" val="325176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Outbreak:</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a:latin typeface="Arial" panose="020B0604020202020204" pitchFamily="34" charset="0"/>
                <a:cs typeface="Arial" panose="020B0604020202020204" pitchFamily="34" charset="0"/>
              </a:rPr>
              <a:t>Business decisions to close, should be based upon workforce availability and the ability to follow the recommended measures outlined in previous </a:t>
            </a:r>
            <a:r>
              <a:rPr lang="en-US" sz="4800" dirty="0" smtClean="0">
                <a:latin typeface="Arial" panose="020B0604020202020204" pitchFamily="34" charset="0"/>
                <a:cs typeface="Arial" panose="020B0604020202020204" pitchFamily="34" charset="0"/>
              </a:rPr>
              <a:t>slides</a:t>
            </a:r>
            <a:r>
              <a:rPr lang="en-US" dirty="0" smtClean="0">
                <a:latin typeface="Arial" panose="020B0604020202020204" pitchFamily="34" charset="0"/>
                <a:cs typeface="Arial" panose="020B0604020202020204" pitchFamily="34" charset="0"/>
              </a:rPr>
              <a:t>. </a:t>
            </a: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Linn County Public Health does not close an Iowa Business due to infectious disease, we only provide guidance.</a:t>
            </a:r>
          </a:p>
        </p:txBody>
      </p:sp>
    </p:spTree>
    <p:extLst>
      <p:ext uri="{BB962C8B-B14F-4D97-AF65-F5344CB8AC3E}">
        <p14:creationId xmlns:p14="http://schemas.microsoft.com/office/powerpoint/2010/main" val="337803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Outbreak:</a:t>
            </a:r>
            <a:endParaRPr lang="en-US" dirty="0"/>
          </a:p>
        </p:txBody>
      </p:sp>
      <p:sp>
        <p:nvSpPr>
          <p:cNvPr id="3" name="Content Placeholder 2"/>
          <p:cNvSpPr>
            <a:spLocks noGrp="1"/>
          </p:cNvSpPr>
          <p:nvPr>
            <p:ph idx="1"/>
          </p:nvPr>
        </p:nvSpPr>
        <p:spPr/>
        <p:txBody>
          <a:bodyPr>
            <a:normAutofit/>
          </a:bodyPr>
          <a:lstStyle/>
          <a:p>
            <a:r>
              <a:rPr lang="en-US" dirty="0" smtClean="0"/>
              <a:t>Information regarding the cleaning and disinfection for community facilities can </a:t>
            </a:r>
            <a:r>
              <a:rPr lang="en-US" dirty="0"/>
              <a:t>be found at: </a:t>
            </a:r>
            <a:r>
              <a:rPr lang="en-US" sz="2133" dirty="0">
                <a:hlinkClick r:id="rId2"/>
              </a:rPr>
              <a:t>https://www.cdc.gov/coronavirus/2019-ncov/community/organizations/cleaning-disinfection.html</a:t>
            </a:r>
            <a:endParaRPr lang="en-US" sz="2133" dirty="0"/>
          </a:p>
          <a:p>
            <a:r>
              <a:rPr lang="en-US" dirty="0" smtClean="0"/>
              <a:t>List of approved cleaners can be found at: </a:t>
            </a:r>
            <a:r>
              <a:rPr lang="en-US" sz="2133" dirty="0">
                <a:hlinkClick r:id="rId3"/>
              </a:rPr>
              <a:t>https://www.epa.gov/pesticide-registration/list-n-disinfectants-use-against-sars-cov-2</a:t>
            </a:r>
            <a:endParaRPr lang="en-US" sz="2133" dirty="0"/>
          </a:p>
          <a:p>
            <a:endParaRPr lang="en-US" dirty="0"/>
          </a:p>
        </p:txBody>
      </p:sp>
    </p:spTree>
    <p:extLst>
      <p:ext uri="{BB962C8B-B14F-4D97-AF65-F5344CB8AC3E}">
        <p14:creationId xmlns:p14="http://schemas.microsoft.com/office/powerpoint/2010/main" val="124982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3600" dirty="0" smtClean="0"/>
              <a:t>Can an occupational health clinic perform testing now?</a:t>
            </a:r>
          </a:p>
          <a:p>
            <a:pPr lvl="1"/>
            <a:r>
              <a:rPr lang="en-US" dirty="0" smtClean="0"/>
              <a:t>Yes, but you are responsible for your PPE (personal protective equipment) and for obtaining the test kits.</a:t>
            </a:r>
          </a:p>
          <a:p>
            <a:pPr marL="609585" lvl="1" indent="0">
              <a:buNone/>
            </a:pPr>
            <a:endParaRPr lang="en-US" dirty="0"/>
          </a:p>
        </p:txBody>
      </p:sp>
    </p:spTree>
    <p:extLst>
      <p:ext uri="{BB962C8B-B14F-4D97-AF65-F5344CB8AC3E}">
        <p14:creationId xmlns:p14="http://schemas.microsoft.com/office/powerpoint/2010/main" val="186462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occupational health clinics send the samples into SHL for analysis?</a:t>
            </a:r>
          </a:p>
          <a:p>
            <a:pPr lvl="1"/>
            <a:r>
              <a:rPr lang="en-US" dirty="0" smtClean="0"/>
              <a:t>Yes.  However, you must use the IDPH guidelines for testing. </a:t>
            </a:r>
          </a:p>
          <a:p>
            <a:pPr lvl="1">
              <a:buFont typeface="Arial" panose="020B0604020202020204" pitchFamily="34" charset="0"/>
              <a:buChar char="•"/>
            </a:pPr>
            <a:r>
              <a:rPr lang="en-US" sz="1867" dirty="0"/>
              <a:t>All hospitalized patients (of any age) with fever and respiratory illness</a:t>
            </a:r>
          </a:p>
          <a:p>
            <a:pPr lvl="1">
              <a:buFont typeface="Arial" panose="020B0604020202020204" pitchFamily="34" charset="0"/>
              <a:buChar char="•"/>
            </a:pPr>
            <a:r>
              <a:rPr lang="en-US" sz="1867" dirty="0"/>
              <a:t>Older adults (&gt;60 years of age) with fever and respiratory symptoms (cough, difficulty breathing) and chronic medical conditions (e.g., diabetes, heart disease, immunosuppressive medications, chronic lung disease, or chronic kidney disease).</a:t>
            </a:r>
          </a:p>
          <a:p>
            <a:pPr lvl="1">
              <a:buFont typeface="Arial" panose="020B0604020202020204" pitchFamily="34" charset="0"/>
              <a:buChar char="•"/>
            </a:pPr>
            <a:r>
              <a:rPr lang="en-US" sz="1867" dirty="0"/>
              <a:t>Persons of any age with fever or respiratory illness who live in congregate setting (i.e., long term care facilities, dormitories, residential facilities, correctional facilities, treatment facilities)</a:t>
            </a:r>
          </a:p>
          <a:p>
            <a:pPr lvl="1">
              <a:buFont typeface="Arial" panose="020B0604020202020204" pitchFamily="34" charset="0"/>
              <a:buChar char="•"/>
            </a:pPr>
            <a:r>
              <a:rPr lang="en-US" sz="1867" dirty="0"/>
              <a:t>Healthcare workers, essential services personnel, first responders and critical infrastructure workers with fever or respiratory illness (ex. healthcare workers, fire and EMS, law enforcement, residential facility staff) </a:t>
            </a:r>
          </a:p>
          <a:p>
            <a:pPr marL="0" indent="0" algn="ctr">
              <a:buNone/>
            </a:pPr>
            <a:r>
              <a:rPr lang="en-US" sz="1867" dirty="0"/>
              <a:t/>
            </a:r>
            <a:br>
              <a:rPr lang="en-US" sz="1867" dirty="0"/>
            </a:br>
            <a:r>
              <a:rPr lang="en-US" sz="2933" dirty="0"/>
              <a:t>COVID-19 Testing Hotline:(855) 374-4692 </a:t>
            </a:r>
          </a:p>
          <a:p>
            <a:pPr lvl="2"/>
            <a:endParaRPr lang="en-US" dirty="0"/>
          </a:p>
        </p:txBody>
      </p:sp>
    </p:spTree>
    <p:extLst>
      <p:ext uri="{BB962C8B-B14F-4D97-AF65-F5344CB8AC3E}">
        <p14:creationId xmlns:p14="http://schemas.microsoft.com/office/powerpoint/2010/main" val="304296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If our staff do not qualify for testing with SHL, can we do anything else?</a:t>
            </a:r>
          </a:p>
          <a:p>
            <a:pPr lvl="1"/>
            <a:r>
              <a:rPr lang="en-US" dirty="0" smtClean="0"/>
              <a:t>Yes, you can send test samples to a reference lab for testing.  </a:t>
            </a:r>
          </a:p>
          <a:p>
            <a:pPr lvl="2"/>
            <a:r>
              <a:rPr lang="en-US" dirty="0"/>
              <a:t>We do not recommend mass testing for employees:  </a:t>
            </a:r>
          </a:p>
          <a:p>
            <a:pPr marL="2362141" lvl="3" indent="-609585"/>
            <a:r>
              <a:rPr lang="en-US" sz="1867" dirty="0"/>
              <a:t>Although there are more test kits available, if wide spread testing starts, those will quickly become depleted. </a:t>
            </a:r>
          </a:p>
          <a:p>
            <a:pPr marL="2362141" lvl="3" indent="-609585"/>
            <a:r>
              <a:rPr lang="en-US" sz="1867" dirty="0"/>
              <a:t>This will put a strain on the PPE supply</a:t>
            </a:r>
          </a:p>
          <a:p>
            <a:pPr marL="2362141" lvl="3" indent="-609585"/>
            <a:r>
              <a:rPr lang="en-US" sz="1867" dirty="0"/>
              <a:t>Due to community spread, individuals that are negative today, may be positive in the next few days. </a:t>
            </a:r>
            <a:endParaRPr lang="en-US" sz="1867" dirty="0" smtClean="0"/>
          </a:p>
          <a:p>
            <a:pPr marL="2362141" lvl="3" indent="-609585"/>
            <a:r>
              <a:rPr lang="en-US" sz="1867" dirty="0" smtClean="0"/>
              <a:t>It is not recommended to test employees prior to return to work</a:t>
            </a:r>
            <a:endParaRPr lang="en-US" sz="1867" dirty="0"/>
          </a:p>
          <a:p>
            <a:pPr lvl="1"/>
            <a:endParaRPr lang="en-US" sz="1867" dirty="0"/>
          </a:p>
        </p:txBody>
      </p:sp>
    </p:spTree>
    <p:extLst>
      <p:ext uri="{BB962C8B-B14F-4D97-AF65-F5344CB8AC3E}">
        <p14:creationId xmlns:p14="http://schemas.microsoft.com/office/powerpoint/2010/main" val="213352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do I do if our company does not have an occupational health clinic?</a:t>
            </a:r>
          </a:p>
          <a:p>
            <a:pPr lvl="1"/>
            <a:r>
              <a:rPr lang="en-US" dirty="0" smtClean="0"/>
              <a:t>Contact an occupational health clinic to set-up an account. </a:t>
            </a:r>
          </a:p>
          <a:p>
            <a:pPr lvl="1"/>
            <a:r>
              <a:rPr lang="en-US" dirty="0" smtClean="0"/>
              <a:t>Employees may also see their private healthcare provider.</a:t>
            </a:r>
          </a:p>
          <a:p>
            <a:pPr lvl="2"/>
            <a:r>
              <a:rPr lang="en-US" sz="2667" i="1" dirty="0"/>
              <a:t>Always call the provider before sending a person for testing!</a:t>
            </a:r>
          </a:p>
        </p:txBody>
      </p:sp>
    </p:spTree>
    <p:extLst>
      <p:ext uri="{BB962C8B-B14F-4D97-AF65-F5344CB8AC3E}">
        <p14:creationId xmlns:p14="http://schemas.microsoft.com/office/powerpoint/2010/main" val="116058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9, 2020</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dirty="0" smtClean="0"/>
              <a:t>The Iowa Department of Public Health issued new guidance for the business community regarding outbreaks among employees. </a:t>
            </a:r>
            <a:endParaRPr lang="en-US" sz="4400" dirty="0"/>
          </a:p>
        </p:txBody>
      </p:sp>
    </p:spTree>
    <p:extLst>
      <p:ext uri="{BB962C8B-B14F-4D97-AF65-F5344CB8AC3E}">
        <p14:creationId xmlns:p14="http://schemas.microsoft.com/office/powerpoint/2010/main" val="260385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0235" y="911927"/>
            <a:ext cx="4963691" cy="4600072"/>
          </a:xfrm>
          <a:prstGeom prst="rect">
            <a:avLst/>
          </a:prstGeom>
        </p:spPr>
      </p:pic>
      <p:sp>
        <p:nvSpPr>
          <p:cNvPr id="5" name="TextBox 4"/>
          <p:cNvSpPr txBox="1"/>
          <p:nvPr/>
        </p:nvSpPr>
        <p:spPr>
          <a:xfrm>
            <a:off x="4977699" y="5512000"/>
            <a:ext cx="3968707" cy="461665"/>
          </a:xfrm>
          <a:prstGeom prst="rect">
            <a:avLst/>
          </a:prstGeom>
          <a:noFill/>
        </p:spPr>
        <p:txBody>
          <a:bodyPr wrap="square" rtlCol="0">
            <a:spAutoFit/>
          </a:bodyPr>
          <a:lstStyle/>
          <a:p>
            <a:r>
              <a:rPr lang="en-US" sz="2400" dirty="0">
                <a:solidFill>
                  <a:srgbClr val="005CB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425865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smtClean="0"/>
              <a:t>Heather Meador RN, BSN</a:t>
            </a:r>
            <a:br>
              <a:rPr lang="en-US" dirty="0" smtClean="0"/>
            </a:br>
            <a:r>
              <a:rPr lang="en-US" dirty="0" smtClean="0"/>
              <a:t>Linn County Public Health Clinical Branch Supervisor</a:t>
            </a:r>
            <a:endParaRPr lang="en-US" dirty="0"/>
          </a:p>
        </p:txBody>
      </p:sp>
      <p:sp>
        <p:nvSpPr>
          <p:cNvPr id="5" name="Subtitle 4"/>
          <p:cNvSpPr>
            <a:spLocks noGrp="1"/>
          </p:cNvSpPr>
          <p:nvPr>
            <p:ph type="subTitle" idx="1"/>
          </p:nvPr>
        </p:nvSpPr>
        <p:spPr/>
        <p:txBody>
          <a:bodyPr/>
          <a:lstStyle/>
          <a:p>
            <a:r>
              <a:rPr lang="en-US" dirty="0" smtClean="0">
                <a:hlinkClick r:id="rId2"/>
              </a:rPr>
              <a:t>Heather.meador@linncounty.org</a:t>
            </a:r>
            <a:endParaRPr lang="en-US" dirty="0" smtClean="0"/>
          </a:p>
          <a:p>
            <a:r>
              <a:rPr lang="en-US" dirty="0" smtClean="0"/>
              <a:t>319-892-6061</a:t>
            </a:r>
            <a:endParaRPr lang="en-US" dirty="0"/>
          </a:p>
        </p:txBody>
      </p:sp>
    </p:spTree>
    <p:extLst>
      <p:ext uri="{BB962C8B-B14F-4D97-AF65-F5344CB8AC3E}">
        <p14:creationId xmlns:p14="http://schemas.microsoft.com/office/powerpoint/2010/main" val="280318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discussing this:</a:t>
            </a:r>
            <a:endParaRPr lang="en-US" dirty="0"/>
          </a:p>
        </p:txBody>
      </p:sp>
      <p:sp>
        <p:nvSpPr>
          <p:cNvPr id="3" name="Text Placeholder 2"/>
          <p:cNvSpPr>
            <a:spLocks noGrp="1"/>
          </p:cNvSpPr>
          <p:nvPr>
            <p:ph type="body" idx="1"/>
          </p:nvPr>
        </p:nvSpPr>
        <p:spPr/>
        <p:txBody>
          <a:bodyPr/>
          <a:lstStyle/>
          <a:p>
            <a:r>
              <a:rPr lang="en-US" dirty="0" smtClean="0"/>
              <a:t>April 13, 2020 - KCRG</a:t>
            </a:r>
            <a:endParaRPr lang="en-US" dirty="0"/>
          </a:p>
        </p:txBody>
      </p:sp>
      <p:pic>
        <p:nvPicPr>
          <p:cNvPr id="7" name="Content Placeholder 6"/>
          <p:cNvPicPr>
            <a:picLocks noGrp="1" noChangeAspect="1"/>
          </p:cNvPicPr>
          <p:nvPr>
            <p:ph sz="half" idx="2"/>
          </p:nvPr>
        </p:nvPicPr>
        <p:blipFill rotWithShape="1">
          <a:blip r:embed="rId2"/>
          <a:srcRect l="18964" t="9216" r="36395" b="8369"/>
          <a:stretch/>
        </p:blipFill>
        <p:spPr>
          <a:xfrm>
            <a:off x="1286467" y="2292351"/>
            <a:ext cx="3371719" cy="3371720"/>
          </a:xfrm>
          <a:prstGeom prst="rect">
            <a:avLst/>
          </a:prstGeom>
        </p:spPr>
      </p:pic>
      <p:sp>
        <p:nvSpPr>
          <p:cNvPr id="5" name="Text Placeholder 4"/>
          <p:cNvSpPr>
            <a:spLocks noGrp="1"/>
          </p:cNvSpPr>
          <p:nvPr>
            <p:ph type="body" sz="quarter" idx="3"/>
          </p:nvPr>
        </p:nvSpPr>
        <p:spPr>
          <a:xfrm>
            <a:off x="5954816" y="1535113"/>
            <a:ext cx="5389033" cy="639763"/>
          </a:xfrm>
        </p:spPr>
        <p:txBody>
          <a:bodyPr/>
          <a:lstStyle/>
          <a:p>
            <a:r>
              <a:rPr lang="en-US" dirty="0" smtClean="0"/>
              <a:t>April 7, 2020 - NPR</a:t>
            </a:r>
            <a:endParaRPr lang="en-US" dirty="0"/>
          </a:p>
        </p:txBody>
      </p:sp>
      <p:pic>
        <p:nvPicPr>
          <p:cNvPr id="8" name="Content Placeholder 7"/>
          <p:cNvPicPr>
            <a:picLocks noGrp="1" noChangeAspect="1"/>
          </p:cNvPicPr>
          <p:nvPr>
            <p:ph sz="quarter" idx="4"/>
          </p:nvPr>
        </p:nvPicPr>
        <p:blipFill rotWithShape="1">
          <a:blip r:embed="rId3"/>
          <a:srcRect l="15980" t="21907" r="34248"/>
          <a:stretch/>
        </p:blipFill>
        <p:spPr>
          <a:xfrm>
            <a:off x="5954815" y="2098233"/>
            <a:ext cx="4424109" cy="3759955"/>
          </a:xfrm>
          <a:prstGeom prst="rect">
            <a:avLst/>
          </a:prstGeom>
        </p:spPr>
      </p:pic>
    </p:spTree>
    <p:extLst>
      <p:ext uri="{BB962C8B-B14F-4D97-AF65-F5344CB8AC3E}">
        <p14:creationId xmlns:p14="http://schemas.microsoft.com/office/powerpoint/2010/main" val="146065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Prevention:</a:t>
            </a:r>
          </a:p>
        </p:txBody>
      </p:sp>
      <p:sp>
        <p:nvSpPr>
          <p:cNvPr id="3" name="Content Placeholder 2"/>
          <p:cNvSpPr>
            <a:spLocks noGrp="1"/>
          </p:cNvSpPr>
          <p:nvPr>
            <p:ph idx="1"/>
          </p:nvPr>
        </p:nvSpPr>
        <p:spPr/>
        <p:txBody>
          <a:bodyPr>
            <a:normAutofit/>
          </a:bodyPr>
          <a:lstStyle/>
          <a:p>
            <a:r>
              <a:rPr lang="en-US" sz="3200" dirty="0"/>
              <a:t>Businesses should implement measures to enable social distancing as much as possible. </a:t>
            </a:r>
          </a:p>
          <a:p>
            <a:pPr lvl="1"/>
            <a:r>
              <a:rPr lang="en-US" sz="2667" dirty="0"/>
              <a:t>Encourage flexible work-from-home and leave policies. </a:t>
            </a:r>
          </a:p>
          <a:p>
            <a:pPr lvl="1"/>
            <a:r>
              <a:rPr lang="en-US" sz="2667" dirty="0"/>
              <a:t>Consider staggering shifts to reduce worker population at any given time. </a:t>
            </a:r>
          </a:p>
          <a:p>
            <a:pPr lvl="1"/>
            <a:r>
              <a:rPr lang="en-US" sz="2667" dirty="0"/>
              <a:t>Stagger breaks to reduce staff interactions. </a:t>
            </a:r>
          </a:p>
          <a:p>
            <a:pPr lvl="1"/>
            <a:r>
              <a:rPr lang="en-US" sz="2667" dirty="0"/>
              <a:t>Review procedures to identify ways to increase the physical separation of staff. </a:t>
            </a:r>
          </a:p>
        </p:txBody>
      </p:sp>
    </p:spTree>
    <p:extLst>
      <p:ext uri="{BB962C8B-B14F-4D97-AF65-F5344CB8AC3E}">
        <p14:creationId xmlns:p14="http://schemas.microsoft.com/office/powerpoint/2010/main" val="208791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r>
              <a:rPr lang="en-US" dirty="0"/>
              <a:t>Businesses should prioritize hand hygiene and respiratory etiquette among employees</a:t>
            </a:r>
            <a:r>
              <a:rPr lang="en-US" dirty="0" smtClean="0"/>
              <a:t>.</a:t>
            </a:r>
          </a:p>
          <a:p>
            <a:pPr lvl="1"/>
            <a:r>
              <a:rPr lang="en-US" sz="2667" dirty="0"/>
              <a:t>Businesses should provide or allow employees to wear their own homemade cloth facemasks.</a:t>
            </a:r>
          </a:p>
          <a:p>
            <a:pPr lvl="1"/>
            <a:r>
              <a:rPr lang="en-US" sz="2667" dirty="0"/>
              <a:t>Businesses should provide hand sanitizer or handwashing opportunities as frequently as possible</a:t>
            </a:r>
            <a:r>
              <a:rPr lang="en-US" dirty="0" smtClean="0"/>
              <a:t>.</a:t>
            </a:r>
          </a:p>
          <a:p>
            <a:pPr lvl="0"/>
            <a:r>
              <a:rPr lang="en-US" dirty="0"/>
              <a:t>Communicate with all staff the importance of staying home, no matter how mild the illness.  </a:t>
            </a:r>
          </a:p>
          <a:p>
            <a:pPr lvl="1"/>
            <a:endParaRPr lang="en-US" dirty="0"/>
          </a:p>
        </p:txBody>
      </p:sp>
    </p:spTree>
    <p:extLst>
      <p:ext uri="{BB962C8B-B14F-4D97-AF65-F5344CB8AC3E}">
        <p14:creationId xmlns:p14="http://schemas.microsoft.com/office/powerpoint/2010/main" val="405581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Prevention:</a:t>
            </a:r>
            <a:endParaRPr lang="en-US" dirty="0"/>
          </a:p>
        </p:txBody>
      </p:sp>
      <p:pic>
        <p:nvPicPr>
          <p:cNvPr id="6" name="Content Placeholder 5"/>
          <p:cNvPicPr>
            <a:picLocks noGrp="1" noChangeAspect="1"/>
          </p:cNvPicPr>
          <p:nvPr>
            <p:ph idx="1"/>
          </p:nvPr>
        </p:nvPicPr>
        <p:blipFill rotWithShape="1">
          <a:blip r:embed="rId2"/>
          <a:srcRect l="28311" t="18708" r="37207" b="3256"/>
          <a:stretch/>
        </p:blipFill>
        <p:spPr>
          <a:xfrm>
            <a:off x="6352453" y="644096"/>
            <a:ext cx="4477407" cy="5342360"/>
          </a:xfrm>
          <a:prstGeom prst="rect">
            <a:avLst/>
          </a:prstGeom>
        </p:spPr>
      </p:pic>
      <p:sp>
        <p:nvSpPr>
          <p:cNvPr id="7" name="TextBox 6"/>
          <p:cNvSpPr txBox="1"/>
          <p:nvPr/>
        </p:nvSpPr>
        <p:spPr>
          <a:xfrm>
            <a:off x="308765" y="1463106"/>
            <a:ext cx="5877384" cy="4401205"/>
          </a:xfrm>
          <a:prstGeom prst="rect">
            <a:avLst/>
          </a:prstGeom>
          <a:noFill/>
          <a:ln>
            <a:noFill/>
          </a:ln>
        </p:spPr>
        <p:txBody>
          <a:bodyPr wrap="square" rtlCol="0">
            <a:spAutoFit/>
          </a:bodyPr>
          <a:lstStyle/>
          <a:p>
            <a:pPr marL="457189" indent="-457189">
              <a:buAutoNum type="arabicPeriod"/>
            </a:pPr>
            <a:r>
              <a:rPr lang="en-US" sz="2800" dirty="0">
                <a:solidFill>
                  <a:srgbClr val="005CB0"/>
                </a:solidFill>
                <a:ea typeface="Roboto" panose="02000000000000000000" pitchFamily="2" charset="0"/>
              </a:rPr>
              <a:t>Screen all employees prior to entry. </a:t>
            </a:r>
          </a:p>
          <a:p>
            <a:pPr marL="457189" indent="-457189">
              <a:buAutoNum type="arabicPeriod"/>
            </a:pPr>
            <a:r>
              <a:rPr lang="en-US" sz="2800" dirty="0">
                <a:solidFill>
                  <a:srgbClr val="005CB0"/>
                </a:solidFill>
                <a:ea typeface="Roboto" panose="02000000000000000000" pitchFamily="2" charset="0"/>
              </a:rPr>
              <a:t>Any employee that demonstrates symptoms of illness should remain home until:</a:t>
            </a:r>
          </a:p>
          <a:p>
            <a:pPr marL="1066773" lvl="1" indent="-457189">
              <a:buFont typeface="Arial" panose="020B0604020202020204" pitchFamily="34" charset="0"/>
              <a:buChar char="•"/>
            </a:pPr>
            <a:r>
              <a:rPr lang="en-US" sz="2800" dirty="0">
                <a:solidFill>
                  <a:srgbClr val="005CB0"/>
                </a:solidFill>
                <a:ea typeface="Roboto" panose="02000000000000000000" pitchFamily="2" charset="0"/>
              </a:rPr>
              <a:t>3 days free of fever without the use of medication AND</a:t>
            </a:r>
          </a:p>
          <a:p>
            <a:pPr marL="1066773" lvl="1" indent="-457189">
              <a:buFont typeface="Arial" panose="020B0604020202020204" pitchFamily="34" charset="0"/>
              <a:buChar char="•"/>
            </a:pPr>
            <a:r>
              <a:rPr lang="en-US" sz="2800" dirty="0">
                <a:solidFill>
                  <a:srgbClr val="005CB0"/>
                </a:solidFill>
                <a:ea typeface="Roboto" panose="02000000000000000000" pitchFamily="2" charset="0"/>
              </a:rPr>
              <a:t>Symptom improvement AND</a:t>
            </a:r>
          </a:p>
          <a:p>
            <a:pPr marL="1066773" lvl="1" indent="-457189">
              <a:buFont typeface="Arial" panose="020B0604020202020204" pitchFamily="34" charset="0"/>
              <a:buChar char="•"/>
            </a:pPr>
            <a:r>
              <a:rPr lang="en-US" sz="2800" dirty="0">
                <a:solidFill>
                  <a:srgbClr val="005CB0"/>
                </a:solidFill>
                <a:ea typeface="Roboto" panose="02000000000000000000" pitchFamily="2" charset="0"/>
              </a:rPr>
              <a:t>7 days from on-set of symptoms</a:t>
            </a:r>
          </a:p>
        </p:txBody>
      </p:sp>
    </p:spTree>
    <p:extLst>
      <p:ext uri="{BB962C8B-B14F-4D97-AF65-F5344CB8AC3E}">
        <p14:creationId xmlns:p14="http://schemas.microsoft.com/office/powerpoint/2010/main" val="30516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a:xfrm>
            <a:off x="609600" y="1336916"/>
            <a:ext cx="10972800" cy="4789248"/>
          </a:xfrm>
        </p:spPr>
        <p:txBody>
          <a:bodyPr>
            <a:normAutofit fontScale="47500" lnSpcReduction="20000"/>
          </a:bodyPr>
          <a:lstStyle/>
          <a:p>
            <a:pPr marL="0" indent="0">
              <a:buNone/>
            </a:pPr>
            <a:r>
              <a:rPr lang="en-US" sz="5867" dirty="0">
                <a:latin typeface="Arial" panose="020B0604020202020204" pitchFamily="34" charset="0"/>
                <a:cs typeface="Arial" panose="020B0604020202020204" pitchFamily="34" charset="0"/>
              </a:rPr>
              <a:t>Businesses should consider excluding high-risk employees when </a:t>
            </a:r>
            <a:r>
              <a:rPr lang="en-US" sz="5867" b="1" u="sng" dirty="0">
                <a:latin typeface="Arial" panose="020B0604020202020204" pitchFamily="34" charset="0"/>
                <a:cs typeface="Arial" panose="020B0604020202020204" pitchFamily="34" charset="0"/>
              </a:rPr>
              <a:t>outbreaks are ongoing</a:t>
            </a:r>
            <a:r>
              <a:rPr lang="en-US" sz="5867" dirty="0">
                <a:latin typeface="Arial" panose="020B0604020202020204" pitchFamily="34" charset="0"/>
                <a:cs typeface="Arial" panose="020B0604020202020204" pitchFamily="34" charset="0"/>
              </a:rPr>
              <a:t>. High-risk employees would include</a:t>
            </a:r>
            <a:r>
              <a:rPr lang="en-US" sz="4800" dirty="0">
                <a:latin typeface="Arial" panose="020B0604020202020204" pitchFamily="34" charset="0"/>
                <a:cs typeface="Arial" panose="020B0604020202020204" pitchFamily="34" charset="0"/>
              </a:rPr>
              <a:t>: </a:t>
            </a:r>
          </a:p>
          <a:p>
            <a:pPr marL="0" indent="0">
              <a:buNone/>
            </a:pPr>
            <a:endParaRPr lang="en-US" sz="4800" dirty="0">
              <a:latin typeface="Arial" panose="020B0604020202020204" pitchFamily="34" charset="0"/>
              <a:cs typeface="Arial" panose="020B0604020202020204" pitchFamily="34" charset="0"/>
            </a:endParaRPr>
          </a:p>
          <a:p>
            <a:pPr lvl="1"/>
            <a:r>
              <a:rPr lang="en-US" sz="4533" dirty="0">
                <a:latin typeface="Arial" panose="020B0604020202020204" pitchFamily="34" charset="0"/>
                <a:cs typeface="Arial" panose="020B0604020202020204" pitchFamily="34" charset="0"/>
              </a:rPr>
              <a:t>People aged 65 years and older </a:t>
            </a:r>
          </a:p>
          <a:p>
            <a:pPr lvl="1"/>
            <a:r>
              <a:rPr lang="en-US" sz="4533" dirty="0">
                <a:latin typeface="Arial" panose="020B0604020202020204" pitchFamily="34" charset="0"/>
                <a:cs typeface="Arial" panose="020B0604020202020204" pitchFamily="34" charset="0"/>
              </a:rPr>
              <a:t>People of all ages with underlying medical conditions, particularly if not well controlled, including:</a:t>
            </a:r>
          </a:p>
          <a:p>
            <a:pPr lvl="2"/>
            <a:r>
              <a:rPr lang="en-US" sz="4533" dirty="0">
                <a:latin typeface="Arial" panose="020B0604020202020204" pitchFamily="34" charset="0"/>
                <a:cs typeface="Arial" panose="020B0604020202020204" pitchFamily="34" charset="0"/>
              </a:rPr>
              <a:t>People with chronic lung disease or moderate to severe asthma </a:t>
            </a:r>
          </a:p>
          <a:p>
            <a:pPr lvl="2"/>
            <a:r>
              <a:rPr lang="en-US" sz="4533" dirty="0">
                <a:latin typeface="Arial" panose="020B0604020202020204" pitchFamily="34" charset="0"/>
                <a:cs typeface="Arial" panose="020B0604020202020204" pitchFamily="34" charset="0"/>
              </a:rPr>
              <a:t>People who have serious heart conditions </a:t>
            </a:r>
          </a:p>
          <a:p>
            <a:pPr lvl="2"/>
            <a:r>
              <a:rPr lang="en-US" sz="4533" dirty="0">
                <a:latin typeface="Arial" panose="020B0604020202020204" pitchFamily="34" charset="0"/>
                <a:cs typeface="Arial" panose="020B0604020202020204" pitchFamily="34" charset="0"/>
              </a:rPr>
              <a:t>People who are immunocompromised </a:t>
            </a:r>
          </a:p>
          <a:p>
            <a:pPr lvl="1"/>
            <a:r>
              <a:rPr lang="en-US" sz="4533" dirty="0">
                <a:latin typeface="Arial" panose="020B0604020202020204" pitchFamily="34" charset="0"/>
                <a:cs typeface="Arial" panose="020B0604020202020204" pitchFamily="34" charset="0"/>
              </a:rPr>
              <a:t>People with severe obesity (body mass index [BMI] ≥40) </a:t>
            </a:r>
          </a:p>
          <a:p>
            <a:pPr lvl="1"/>
            <a:r>
              <a:rPr lang="en-US" sz="4533" dirty="0">
                <a:latin typeface="Arial" panose="020B0604020202020204" pitchFamily="34" charset="0"/>
                <a:cs typeface="Arial" panose="020B0604020202020204" pitchFamily="34" charset="0"/>
              </a:rPr>
              <a:t>People with diabetes </a:t>
            </a:r>
          </a:p>
          <a:p>
            <a:pPr lvl="1"/>
            <a:r>
              <a:rPr lang="en-US" sz="4533" dirty="0">
                <a:latin typeface="Arial" panose="020B0604020202020204" pitchFamily="34" charset="0"/>
                <a:cs typeface="Arial" panose="020B0604020202020204" pitchFamily="34" charset="0"/>
              </a:rPr>
              <a:t>People with chronic kidney disease undergoing dialysis </a:t>
            </a:r>
          </a:p>
          <a:p>
            <a:pPr lvl="1"/>
            <a:r>
              <a:rPr lang="en-US" sz="4533" dirty="0">
                <a:latin typeface="Arial" panose="020B0604020202020204" pitchFamily="34" charset="0"/>
                <a:cs typeface="Arial" panose="020B0604020202020204" pitchFamily="34" charset="0"/>
              </a:rPr>
              <a:t>People with liver disease </a:t>
            </a:r>
          </a:p>
          <a:p>
            <a:pPr lvl="1"/>
            <a:r>
              <a:rPr lang="en-US" sz="4533" dirty="0">
                <a:latin typeface="Arial" panose="020B0604020202020204" pitchFamily="34" charset="0"/>
                <a:cs typeface="Arial" panose="020B0604020202020204" pitchFamily="34" charset="0"/>
              </a:rPr>
              <a:t>Pregnant women </a:t>
            </a:r>
          </a:p>
          <a:p>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9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sz="3600" dirty="0" smtClean="0"/>
              <a:t>Screen </a:t>
            </a:r>
            <a:r>
              <a:rPr lang="en-US" sz="3600" dirty="0"/>
              <a:t>all employees by taking their temperature and assessing for cough, sore throat, difficulty breathing or any other respiratory symptom at the beginning and end of each shift. </a:t>
            </a:r>
            <a:endParaRPr lang="en-US" sz="3600" dirty="0" smtClean="0"/>
          </a:p>
          <a:p>
            <a:pPr marL="0" indent="0">
              <a:buNone/>
            </a:pPr>
            <a:endParaRPr lang="en-US" dirty="0"/>
          </a:p>
        </p:txBody>
      </p:sp>
    </p:spTree>
    <p:extLst>
      <p:ext uri="{BB962C8B-B14F-4D97-AF65-F5344CB8AC3E}">
        <p14:creationId xmlns:p14="http://schemas.microsoft.com/office/powerpoint/2010/main" val="207267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Autofit/>
          </a:bodyPr>
          <a:lstStyle/>
          <a:p>
            <a:pPr marL="0" indent="0">
              <a:buNone/>
            </a:pPr>
            <a:r>
              <a:rPr lang="en-US" sz="2667" dirty="0">
                <a:latin typeface="Arial" panose="020B0604020202020204" pitchFamily="34" charset="0"/>
                <a:cs typeface="Arial" panose="020B0604020202020204" pitchFamily="34" charset="0"/>
              </a:rPr>
              <a:t>Exclusion criteria must be followed with all symptomatic employees, regardless of whether the testing is completed (even if the employee tests negative for COVID-19 infection). </a:t>
            </a:r>
          </a:p>
          <a:p>
            <a:r>
              <a:rPr lang="en-US" sz="2667" dirty="0">
                <a:latin typeface="Arial" panose="020B0604020202020204" pitchFamily="34" charset="0"/>
                <a:cs typeface="Arial" panose="020B0604020202020204" pitchFamily="34" charset="0"/>
              </a:rPr>
              <a:t>Please report to the Iowa Department of Public Health when 10% or greater of your employees are reporting </a:t>
            </a:r>
            <a:r>
              <a:rPr lang="en-US" sz="2667" u="sng" dirty="0">
                <a:latin typeface="Arial" panose="020B0604020202020204" pitchFamily="34" charset="0"/>
                <a:cs typeface="Arial" panose="020B0604020202020204" pitchFamily="34" charset="0"/>
              </a:rPr>
              <a:t>COVID-19 symptoms</a:t>
            </a:r>
            <a:r>
              <a:rPr lang="en-US" sz="2667" dirty="0">
                <a:latin typeface="Arial" panose="020B0604020202020204" pitchFamily="34" charset="0"/>
                <a:cs typeface="Arial" panose="020B0604020202020204" pitchFamily="34" charset="0"/>
              </a:rPr>
              <a:t> (including fever, cough, sore throat, difficulty breathing, or any other respiratory symptom). </a:t>
            </a:r>
          </a:p>
          <a:p>
            <a:pPr marL="0" indent="0" algn="ctr">
              <a:buNone/>
            </a:pPr>
            <a:r>
              <a:rPr lang="en-US" sz="1867" dirty="0">
                <a:latin typeface="Arial" panose="020B0604020202020204" pitchFamily="34" charset="0"/>
                <a:cs typeface="Arial" panose="020B0604020202020204" pitchFamily="34" charset="0"/>
              </a:rPr>
              <a:t>Report to public health by filling out the survey at this link: </a:t>
            </a:r>
            <a:r>
              <a:rPr lang="en-US" sz="1867" dirty="0">
                <a:latin typeface="Arial" panose="020B0604020202020204" pitchFamily="34" charset="0"/>
                <a:cs typeface="Arial" panose="020B0604020202020204" pitchFamily="34" charset="0"/>
                <a:hlinkClick r:id="rId2"/>
              </a:rPr>
              <a:t>https://redcap.idph.state.ia.us/surveys/?s=NRJ4FDMDPN</a:t>
            </a:r>
            <a:endParaRPr lang="en-US" sz="1867" dirty="0">
              <a:latin typeface="Arial" panose="020B0604020202020204" pitchFamily="34" charset="0"/>
              <a:cs typeface="Arial" panose="020B0604020202020204" pitchFamily="34" charset="0"/>
            </a:endParaRPr>
          </a:p>
          <a:p>
            <a:pPr marL="0" indent="0">
              <a:buNone/>
            </a:pPr>
            <a:r>
              <a:rPr lang="en-US" sz="1867"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45252427"/>
      </p:ext>
    </p:extLst>
  </p:cSld>
  <p:clrMapOvr>
    <a:masterClrMapping/>
  </p:clrMapOvr>
</p:sld>
</file>

<file path=ppt/theme/theme1.xml><?xml version="1.0" encoding="utf-8"?>
<a:theme xmlns:a="http://schemas.openxmlformats.org/drawingml/2006/main" name="JPII-Presentation2">
  <a:themeElements>
    <a:clrScheme name="Custom 1">
      <a:dk1>
        <a:sysClr val="windowText" lastClr="000000"/>
      </a:dk1>
      <a:lt1>
        <a:sysClr val="window" lastClr="FFFFFF"/>
      </a:lt1>
      <a:dk2>
        <a:srgbClr val="1F497D"/>
      </a:dk2>
      <a:lt2>
        <a:srgbClr val="EEECE1"/>
      </a:lt2>
      <a:accent1>
        <a:srgbClr val="0075C9"/>
      </a:accent1>
      <a:accent2>
        <a:srgbClr val="C4002F"/>
      </a:accent2>
      <a:accent3>
        <a:srgbClr val="BBBB14"/>
      </a:accent3>
      <a:accent4>
        <a:srgbClr val="F38B00"/>
      </a:accent4>
      <a:accent5>
        <a:srgbClr val="717272"/>
      </a:accent5>
      <a:accent6>
        <a:srgbClr val="8552B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9EECA36-E827-4873-8C1A-3FA1505BFDEB}" vid="{37664A85-B8A7-4896-93D9-D5706218E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38DCC056923848876F8B13235A0A74" ma:contentTypeVersion="0" ma:contentTypeDescription="Create a new document." ma:contentTypeScope="" ma:versionID="b53b37170cdf76af41232bd70f0f3f85">
  <xsd:schema xmlns:xsd="http://www.w3.org/2001/XMLSchema" xmlns:xs="http://www.w3.org/2001/XMLSchema" xmlns:p="http://schemas.microsoft.com/office/2006/metadata/properties" targetNamespace="http://schemas.microsoft.com/office/2006/metadata/properties" ma:root="true" ma:fieldsID="5a3f07b18f63a2211eb59e65be4482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as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AACED-DC7C-4532-A4C3-A57B1E9A09C1}">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3F466E01-B0CD-42A6-9A95-E3097BFF0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5E321B-F484-4E28-A932-92CE18EA66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LCPH_4_by_3B</Template>
  <TotalTime>162</TotalTime>
  <Words>1162</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Roboto</vt:lpstr>
      <vt:lpstr>JPII-Presentation2</vt:lpstr>
      <vt:lpstr>LINN COUNTY PUBLIC HEALTH</vt:lpstr>
      <vt:lpstr>April 9, 2020</vt:lpstr>
      <vt:lpstr>Why are we discussing this:</vt:lpstr>
      <vt:lpstr>Prevention:</vt:lpstr>
      <vt:lpstr>Prevention:</vt:lpstr>
      <vt:lpstr>Prevention:</vt:lpstr>
      <vt:lpstr>Prevention:</vt:lpstr>
      <vt:lpstr>Prevention:</vt:lpstr>
      <vt:lpstr>Prevention:</vt:lpstr>
      <vt:lpstr>Prevention:</vt:lpstr>
      <vt:lpstr>Prevention:</vt:lpstr>
      <vt:lpstr>Manage the Outbreak:</vt:lpstr>
      <vt:lpstr>Managing the Outbreak</vt:lpstr>
      <vt:lpstr>Managing the Outbreak:</vt:lpstr>
      <vt:lpstr>Managing the Outbreak:</vt:lpstr>
      <vt:lpstr>Questions:</vt:lpstr>
      <vt:lpstr>Questions:</vt:lpstr>
      <vt:lpstr>Questions:</vt:lpstr>
      <vt:lpstr>Questions:</vt:lpstr>
      <vt:lpstr>PowerPoint Presentation</vt:lpstr>
      <vt:lpstr>Heather Meador RN, BSN Linn County Public Health Clinical Branch Supervisor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LINN COUNTY PUBLIC HEALTH</dc:title>
  <dc:creator>Dodge, Shane</dc:creator>
  <cp:lastModifiedBy>Meador, Heather</cp:lastModifiedBy>
  <cp:revision>21</cp:revision>
  <cp:lastPrinted>2018-09-11T12:43:15Z</cp:lastPrinted>
  <dcterms:created xsi:type="dcterms:W3CDTF">2018-09-10T17:35:32Z</dcterms:created>
  <dcterms:modified xsi:type="dcterms:W3CDTF">2020-04-19T14:16:45Z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0x010100F438DCC056923848876F8B13235A0A74</vt:lpwstr>
  </property>
</Properties>
</file>